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  <p:sldMasterId id="2147483888" r:id="rId2"/>
  </p:sldMasterIdLst>
  <p:sldIdLst>
    <p:sldId id="264" r:id="rId3"/>
    <p:sldId id="286" r:id="rId4"/>
    <p:sldId id="262" r:id="rId5"/>
    <p:sldId id="265" r:id="rId6"/>
    <p:sldId id="263" r:id="rId7"/>
    <p:sldId id="261" r:id="rId8"/>
    <p:sldId id="287" r:id="rId9"/>
    <p:sldId id="260" r:id="rId10"/>
    <p:sldId id="259" r:id="rId11"/>
    <p:sldId id="290" r:id="rId12"/>
    <p:sldId id="291" r:id="rId13"/>
    <p:sldId id="268" r:id="rId14"/>
    <p:sldId id="297" r:id="rId15"/>
    <p:sldId id="266" r:id="rId16"/>
    <p:sldId id="267" r:id="rId17"/>
    <p:sldId id="295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99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32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879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77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B625-AD6C-4845-8730-AC9B28DDA5B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15/09/2020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0EE4-BC9E-4502-836F-CBCA0A457DB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973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B625-AD6C-4845-8730-AC9B28DDA5B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15/09/2020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0EE4-BC9E-4502-836F-CBCA0A457DB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895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B625-AD6C-4845-8730-AC9B28DDA5B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15/09/2020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0EE4-BC9E-4502-836F-CBCA0A457DB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871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B625-AD6C-4845-8730-AC9B28DDA5B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15/09/2020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0EE4-BC9E-4502-836F-CBCA0A457DB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484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B625-AD6C-4845-8730-AC9B28DDA5B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15/09/2020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0EE4-BC9E-4502-836F-CBCA0A457DB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007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B625-AD6C-4845-8730-AC9B28DDA5B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15/09/2020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0EE4-BC9E-4502-836F-CBCA0A457DB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424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B625-AD6C-4845-8730-AC9B28DDA5B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15/09/2020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0EE4-BC9E-4502-836F-CBCA0A457DB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935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B625-AD6C-4845-8730-AC9B28DDA5B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15/09/2020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0EE4-BC9E-4502-836F-CBCA0A457DB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28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2423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B625-AD6C-4845-8730-AC9B28DDA5B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15/09/2020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0EE4-BC9E-4502-836F-CBCA0A457DB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141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B625-AD6C-4845-8730-AC9B28DDA5B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15/09/2020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0EE4-BC9E-4502-836F-CBCA0A457DB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711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B625-AD6C-4845-8730-AC9B28DDA5B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15/09/2020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0EE4-BC9E-4502-836F-CBCA0A457DB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108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526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386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528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408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40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3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131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06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68DB625-AD6C-4845-8730-AC9B28DDA5B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/>
              <a:t>15/09/2020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0110EE4-BC9E-4502-836F-CBCA0A457DB7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14400"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01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unit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335" y="0"/>
            <a:ext cx="5614116" cy="43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1584161" y="4577047"/>
            <a:ext cx="862979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Unreal</a:t>
            </a:r>
            <a:r>
              <a:rPr lang="es-ES" sz="5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54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Situations</a:t>
            </a:r>
            <a:r>
              <a:rPr lang="es-ES" sz="5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s-ES" sz="54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Desires</a:t>
            </a:r>
            <a:endParaRPr lang="es-ES" sz="5400" b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s-E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Conditionals</a:t>
            </a:r>
            <a:endParaRPr lang="es-ES" sz="5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075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67425"/>
            <a:ext cx="11353800" cy="64265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1.  </a:t>
            </a:r>
            <a:r>
              <a:rPr lang="en-US" dirty="0"/>
              <a:t>(I / wake up late / I / be late for work) </a:t>
            </a:r>
            <a:r>
              <a:rPr lang="en-US" dirty="0" smtClean="0"/>
              <a:t>_____________________________________________________________2</a:t>
            </a:r>
            <a:r>
              <a:rPr lang="en-US" dirty="0"/>
              <a:t>. (my husband / cook / he / burn the food) </a:t>
            </a:r>
            <a:r>
              <a:rPr lang="en-US" dirty="0" smtClean="0"/>
              <a:t>_____________________________________________________________3</a:t>
            </a:r>
            <a:r>
              <a:rPr lang="en-US" dirty="0"/>
              <a:t>. (Julie / not wear a hat / she / get sunstroke) </a:t>
            </a:r>
            <a:r>
              <a:rPr lang="en-US" dirty="0" smtClean="0"/>
              <a:t>_____________________________________________________________4</a:t>
            </a:r>
            <a:r>
              <a:rPr lang="en-US" dirty="0"/>
              <a:t>. (children / not eat well / they / not be healthy) </a:t>
            </a:r>
            <a:r>
              <a:rPr lang="en-US" dirty="0" smtClean="0"/>
              <a:t>_____________________________________________________________5</a:t>
            </a:r>
            <a:r>
              <a:rPr lang="en-US" dirty="0"/>
              <a:t>. (you / mix water and electricity / you / get a shock) </a:t>
            </a:r>
            <a:r>
              <a:rPr lang="en-US" dirty="0" smtClean="0"/>
              <a:t>_____________________________________________________________6</a:t>
            </a:r>
            <a:r>
              <a:rPr lang="en-US" dirty="0"/>
              <a:t>. (people / eat / too many sweets / they / get fat) </a:t>
            </a:r>
            <a:r>
              <a:rPr lang="en-US" dirty="0" smtClean="0"/>
              <a:t>_____________________________________________________________7</a:t>
            </a:r>
            <a:r>
              <a:rPr lang="en-US" dirty="0"/>
              <a:t>. (you / smoke / you / get yellow fingers</a:t>
            </a:r>
            <a:r>
              <a:rPr lang="en-US" dirty="0" smtClean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   ____________________________________________________________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708338" y="605307"/>
            <a:ext cx="9401577" cy="3992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wake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 late, I am late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es-MX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08337" y="1455313"/>
            <a:ext cx="9401577" cy="3992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husband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cooks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he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burns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</a:t>
            </a:r>
            <a:endParaRPr lang="es-MX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64523" y="2305319"/>
            <a:ext cx="9401577" cy="3992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Julie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doesn’t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wear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hat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gets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sunstroke</a:t>
            </a:r>
            <a:endParaRPr lang="es-MX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64522" y="3200400"/>
            <a:ext cx="9401577" cy="3992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children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doesn’t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aren’t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healthy</a:t>
            </a:r>
            <a:endParaRPr lang="es-MX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371340" y="4095481"/>
            <a:ext cx="9401577" cy="3992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mix wáter and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electricity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shock</a:t>
            </a:r>
            <a:endParaRPr lang="es-MX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08336" y="4887532"/>
            <a:ext cx="9401577" cy="3992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sweets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fat</a:t>
            </a:r>
            <a:endParaRPr lang="es-MX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08335" y="5879205"/>
            <a:ext cx="9401577" cy="3992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smoke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yellow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fingers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MX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4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67425"/>
            <a:ext cx="11353800" cy="642655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8. (children / play outside / they / not get overweight</a:t>
            </a:r>
            <a:r>
              <a:rPr lang="en-US" dirty="0" smtClean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______________________________________________________________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9. (you / heat ice / it / melt)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_____________________________________________________________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10. (I / speak to John / he / get annoyed)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____________________________________________________________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. (I / feel good the next day / I / go to bed early)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_______________________________________________________________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12</a:t>
            </a:r>
            <a:r>
              <a:rPr lang="en-US" dirty="0"/>
              <a:t>. (the river / freeze / it / be very cold) _______________________________________________________________</a:t>
            </a: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13</a:t>
            </a:r>
            <a:r>
              <a:rPr lang="en-US" dirty="0"/>
              <a:t>. (she / buy expensive clothes / she / go shopping)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_______________________________________________________________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14. (my daughter / pass her exams / she / work hard)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_______________________________________________________________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448608" y="579548"/>
            <a:ext cx="9401577" cy="3992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children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overweight</a:t>
            </a:r>
            <a:endParaRPr lang="es-MX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71339" y="1427945"/>
            <a:ext cx="9401577" cy="3992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ice,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melts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MX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71339" y="2305318"/>
            <a:ext cx="9401577" cy="3992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John, he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gets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annoyed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MX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48608" y="3211669"/>
            <a:ext cx="9401577" cy="3992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feel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bed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lang="es-MX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68309" y="4108359"/>
            <a:ext cx="9401577" cy="3992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river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freezes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cold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MX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08336" y="4887532"/>
            <a:ext cx="9401577" cy="3992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goes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shopping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buys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expensive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clothes</a:t>
            </a:r>
            <a:endParaRPr lang="es-MX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08333" y="5784222"/>
            <a:ext cx="9401577" cy="3992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daughter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passes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exams</a:t>
            </a:r>
            <a:r>
              <a:rPr lang="es-MX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s-MX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47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5563" t="21032" r="3556" b="9859"/>
          <a:stretch/>
        </p:blipFill>
        <p:spPr>
          <a:xfrm>
            <a:off x="1996226" y="0"/>
            <a:ext cx="8603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7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207568" y="116633"/>
            <a:ext cx="7772400" cy="8640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s-ES" b="1" dirty="0" err="1" smtClean="0"/>
              <a:t>FIRST</a:t>
            </a:r>
            <a:r>
              <a:rPr lang="es-ES" b="1" dirty="0" smtClean="0"/>
              <a:t> </a:t>
            </a:r>
            <a:r>
              <a:rPr lang="es-ES" b="1" dirty="0" err="1" smtClean="0"/>
              <a:t>CONDITIONAL</a:t>
            </a:r>
            <a:endParaRPr lang="es-ES" b="1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927648" y="1196752"/>
            <a:ext cx="6400800" cy="6229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s-ES" b="1" dirty="0" err="1" smtClean="0">
                <a:solidFill>
                  <a:schemeClr val="tx1"/>
                </a:solidFill>
              </a:rPr>
              <a:t>If</a:t>
            </a:r>
            <a:r>
              <a:rPr lang="es-ES" b="1" dirty="0" smtClean="0">
                <a:solidFill>
                  <a:schemeClr val="tx1"/>
                </a:solidFill>
              </a:rPr>
              <a:t> I </a:t>
            </a:r>
            <a:r>
              <a:rPr lang="es-ES" b="1" dirty="0" err="1" smtClean="0">
                <a:solidFill>
                  <a:srgbClr val="7030A0"/>
                </a:solidFill>
              </a:rPr>
              <a:t>study</a:t>
            </a:r>
            <a:r>
              <a:rPr lang="es-ES" b="1" dirty="0" smtClean="0">
                <a:solidFill>
                  <a:schemeClr val="tx1"/>
                </a:solidFill>
              </a:rPr>
              <a:t>, I </a:t>
            </a:r>
            <a:r>
              <a:rPr lang="es-ES" b="1" dirty="0" err="1" smtClean="0">
                <a:solidFill>
                  <a:schemeClr val="accent6">
                    <a:lumMod val="75000"/>
                  </a:schemeClr>
                </a:solidFill>
              </a:rPr>
              <a:t>will</a:t>
            </a:r>
            <a:r>
              <a:rPr lang="es-E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75000"/>
                  </a:schemeClr>
                </a:solidFill>
              </a:rPr>
              <a:t>pass</a:t>
            </a:r>
            <a:r>
              <a:rPr lang="es-E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b="1" dirty="0" smtClean="0">
                <a:solidFill>
                  <a:schemeClr val="tx1"/>
                </a:solidFill>
              </a:rPr>
              <a:t>my </a:t>
            </a:r>
            <a:r>
              <a:rPr lang="es-ES" b="1" dirty="0" err="1" smtClean="0">
                <a:solidFill>
                  <a:schemeClr val="tx1"/>
                </a:solidFill>
              </a:rPr>
              <a:t>exams</a:t>
            </a:r>
            <a:r>
              <a:rPr lang="es-ES" b="1" dirty="0" smtClean="0">
                <a:solidFill>
                  <a:schemeClr val="tx1"/>
                </a:solidFill>
              </a:rPr>
              <a:t>.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5" name="2 Subtítulo"/>
          <p:cNvSpPr txBox="1">
            <a:spLocks/>
          </p:cNvSpPr>
          <p:nvPr/>
        </p:nvSpPr>
        <p:spPr>
          <a:xfrm>
            <a:off x="2927648" y="3861048"/>
            <a:ext cx="6400800" cy="6229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s-ES" sz="3200" b="1" dirty="0">
                <a:solidFill>
                  <a:prstClr val="black"/>
                </a:solidFill>
              </a:rPr>
              <a:t>I </a:t>
            </a:r>
            <a:r>
              <a:rPr lang="es-ES" sz="3200" b="1" dirty="0" err="1">
                <a:solidFill>
                  <a:srgbClr val="F79646">
                    <a:lumMod val="75000"/>
                  </a:srgbClr>
                </a:solidFill>
              </a:rPr>
              <a:t>will</a:t>
            </a:r>
            <a:r>
              <a:rPr lang="es-ES" sz="3200" b="1" dirty="0">
                <a:solidFill>
                  <a:srgbClr val="F79646">
                    <a:lumMod val="75000"/>
                  </a:srgbClr>
                </a:solidFill>
              </a:rPr>
              <a:t> </a:t>
            </a:r>
            <a:r>
              <a:rPr lang="es-ES" sz="3200" b="1" dirty="0" err="1">
                <a:solidFill>
                  <a:srgbClr val="F79646">
                    <a:lumMod val="75000"/>
                  </a:srgbClr>
                </a:solidFill>
              </a:rPr>
              <a:t>pass</a:t>
            </a:r>
            <a:r>
              <a:rPr lang="es-ES" sz="3200" b="1" dirty="0">
                <a:solidFill>
                  <a:srgbClr val="F79646">
                    <a:lumMod val="75000"/>
                  </a:srgbClr>
                </a:solidFill>
              </a:rPr>
              <a:t> </a:t>
            </a:r>
            <a:r>
              <a:rPr lang="es-ES" sz="3200" b="1" dirty="0">
                <a:solidFill>
                  <a:prstClr val="black"/>
                </a:solidFill>
              </a:rPr>
              <a:t>my </a:t>
            </a:r>
            <a:r>
              <a:rPr lang="es-ES" sz="3200" b="1" dirty="0" err="1">
                <a:solidFill>
                  <a:prstClr val="black"/>
                </a:solidFill>
              </a:rPr>
              <a:t>exams</a:t>
            </a:r>
            <a:r>
              <a:rPr lang="es-ES" sz="3200" b="1" dirty="0">
                <a:solidFill>
                  <a:prstClr val="black"/>
                </a:solidFill>
              </a:rPr>
              <a:t> </a:t>
            </a:r>
            <a:r>
              <a:rPr lang="es-ES" sz="3200" b="1" dirty="0" err="1">
                <a:solidFill>
                  <a:prstClr val="black"/>
                </a:solidFill>
              </a:rPr>
              <a:t>if</a:t>
            </a:r>
            <a:r>
              <a:rPr lang="es-ES" sz="3200" b="1" dirty="0">
                <a:solidFill>
                  <a:prstClr val="black"/>
                </a:solidFill>
              </a:rPr>
              <a:t> I </a:t>
            </a:r>
            <a:r>
              <a:rPr lang="es-ES" sz="3200" b="1" dirty="0" err="1">
                <a:solidFill>
                  <a:srgbClr val="7030A0"/>
                </a:solidFill>
              </a:rPr>
              <a:t>study</a:t>
            </a:r>
            <a:r>
              <a:rPr lang="es-ES" sz="3200" b="1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2063552" y="2492896"/>
            <a:ext cx="3744416" cy="62292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s-ES" sz="3200" b="1" dirty="0" err="1">
                <a:solidFill>
                  <a:prstClr val="black"/>
                </a:solidFill>
              </a:rPr>
              <a:t>PRESENT</a:t>
            </a:r>
            <a:r>
              <a:rPr lang="es-ES" sz="3200" b="1" dirty="0">
                <a:solidFill>
                  <a:prstClr val="black"/>
                </a:solidFill>
              </a:rPr>
              <a:t> SIMPLE</a:t>
            </a:r>
          </a:p>
        </p:txBody>
      </p:sp>
      <p:sp>
        <p:nvSpPr>
          <p:cNvPr id="7" name="2 Subtítulo"/>
          <p:cNvSpPr txBox="1">
            <a:spLocks/>
          </p:cNvSpPr>
          <p:nvPr/>
        </p:nvSpPr>
        <p:spPr>
          <a:xfrm>
            <a:off x="6312024" y="2492896"/>
            <a:ext cx="3744416" cy="6229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s-ES" sz="3200" b="1" dirty="0" err="1">
                <a:solidFill>
                  <a:prstClr val="black"/>
                </a:solidFill>
              </a:rPr>
              <a:t>FUTURE</a:t>
            </a:r>
            <a:r>
              <a:rPr lang="es-ES" sz="3200" b="1" dirty="0">
                <a:solidFill>
                  <a:prstClr val="black"/>
                </a:solidFill>
              </a:rPr>
              <a:t> SIMPLE</a:t>
            </a:r>
          </a:p>
        </p:txBody>
      </p:sp>
      <p:cxnSp>
        <p:nvCxnSpPr>
          <p:cNvPr id="11" name="10 Conector recto de flecha"/>
          <p:cNvCxnSpPr/>
          <p:nvPr/>
        </p:nvCxnSpPr>
        <p:spPr>
          <a:xfrm rot="5400000" flipH="1" flipV="1">
            <a:off x="3719736" y="1700808"/>
            <a:ext cx="792088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>
            <a:off x="5807968" y="3140968"/>
            <a:ext cx="2232248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 rot="10800000">
            <a:off x="6384032" y="1628800"/>
            <a:ext cx="1008112" cy="7920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18 Conector recto de flecha"/>
          <p:cNvCxnSpPr/>
          <p:nvPr/>
        </p:nvCxnSpPr>
        <p:spPr>
          <a:xfrm flipH="1">
            <a:off x="5015880" y="3140968"/>
            <a:ext cx="1296144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2 Subtítulo"/>
          <p:cNvSpPr txBox="1">
            <a:spLocks/>
          </p:cNvSpPr>
          <p:nvPr/>
        </p:nvSpPr>
        <p:spPr>
          <a:xfrm>
            <a:off x="2927648" y="4869160"/>
            <a:ext cx="6400800" cy="16310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/>
          <a:p>
            <a:pPr algn="ctr" defTabSz="914400">
              <a:lnSpc>
                <a:spcPct val="160000"/>
              </a:lnSpc>
              <a:spcBef>
                <a:spcPct val="20000"/>
              </a:spcBef>
              <a:defRPr/>
            </a:pPr>
            <a:r>
              <a:rPr lang="es-ES" sz="3200" b="1" dirty="0" err="1">
                <a:solidFill>
                  <a:prstClr val="white"/>
                </a:solidFill>
              </a:rPr>
              <a:t>We</a:t>
            </a:r>
            <a:r>
              <a:rPr lang="es-ES" sz="3200" b="1" dirty="0">
                <a:solidFill>
                  <a:prstClr val="white"/>
                </a:solidFill>
              </a:rPr>
              <a:t> use </a:t>
            </a:r>
            <a:r>
              <a:rPr lang="es-ES" sz="3200" b="1" dirty="0" err="1">
                <a:solidFill>
                  <a:prstClr val="white"/>
                </a:solidFill>
              </a:rPr>
              <a:t>it</a:t>
            </a:r>
            <a:r>
              <a:rPr lang="es-ES" sz="3200" b="1" dirty="0">
                <a:solidFill>
                  <a:prstClr val="white"/>
                </a:solidFill>
              </a:rPr>
              <a:t> </a:t>
            </a:r>
            <a:r>
              <a:rPr lang="es-ES" sz="3200" b="1" dirty="0" err="1">
                <a:solidFill>
                  <a:prstClr val="white"/>
                </a:solidFill>
              </a:rPr>
              <a:t>to</a:t>
            </a:r>
            <a:r>
              <a:rPr lang="es-ES" sz="3200" b="1" dirty="0">
                <a:solidFill>
                  <a:prstClr val="white"/>
                </a:solidFill>
              </a:rPr>
              <a:t> </a:t>
            </a:r>
            <a:r>
              <a:rPr lang="es-ES" sz="3200" b="1" dirty="0" err="1">
                <a:solidFill>
                  <a:prstClr val="white"/>
                </a:solidFill>
              </a:rPr>
              <a:t>talk</a:t>
            </a:r>
            <a:r>
              <a:rPr lang="es-ES" sz="3200" b="1" dirty="0">
                <a:solidFill>
                  <a:prstClr val="white"/>
                </a:solidFill>
              </a:rPr>
              <a:t> </a:t>
            </a:r>
            <a:r>
              <a:rPr lang="es-ES" sz="3200" b="1" dirty="0" err="1">
                <a:solidFill>
                  <a:prstClr val="white"/>
                </a:solidFill>
              </a:rPr>
              <a:t>about</a:t>
            </a:r>
            <a:r>
              <a:rPr lang="es-ES" sz="3200" b="1" dirty="0">
                <a:solidFill>
                  <a:prstClr val="white"/>
                </a:solidFill>
              </a:rPr>
              <a:t> </a:t>
            </a:r>
            <a:r>
              <a:rPr lang="es-ES" sz="3200" b="1" dirty="0" err="1">
                <a:solidFill>
                  <a:prstClr val="black"/>
                </a:solidFill>
              </a:rPr>
              <a:t>possible</a:t>
            </a:r>
            <a:r>
              <a:rPr lang="es-ES" sz="3200" b="1" dirty="0">
                <a:solidFill>
                  <a:prstClr val="black"/>
                </a:solidFill>
              </a:rPr>
              <a:t> </a:t>
            </a:r>
            <a:r>
              <a:rPr lang="es-ES" sz="3200" b="1" dirty="0" err="1">
                <a:solidFill>
                  <a:prstClr val="black"/>
                </a:solidFill>
              </a:rPr>
              <a:t>situations</a:t>
            </a:r>
            <a:r>
              <a:rPr lang="es-ES" sz="3200" b="1" dirty="0">
                <a:solidFill>
                  <a:prstClr val="black"/>
                </a:solidFill>
              </a:rPr>
              <a:t> </a:t>
            </a:r>
            <a:r>
              <a:rPr lang="es-ES" sz="3200" b="1" dirty="0">
                <a:solidFill>
                  <a:prstClr val="white"/>
                </a:solidFill>
              </a:rPr>
              <a:t>and </a:t>
            </a:r>
            <a:r>
              <a:rPr lang="es-ES" sz="3200" b="1" dirty="0" err="1">
                <a:solidFill>
                  <a:prstClr val="white"/>
                </a:solidFill>
              </a:rPr>
              <a:t>their</a:t>
            </a:r>
            <a:r>
              <a:rPr lang="es-ES" sz="3200" b="1" dirty="0">
                <a:solidFill>
                  <a:prstClr val="white"/>
                </a:solidFill>
              </a:rPr>
              <a:t> </a:t>
            </a:r>
            <a:r>
              <a:rPr lang="es-ES" sz="3200" b="1" dirty="0" err="1">
                <a:solidFill>
                  <a:prstClr val="black"/>
                </a:solidFill>
              </a:rPr>
              <a:t>consequences</a:t>
            </a:r>
            <a:r>
              <a:rPr lang="es-ES" sz="3200" b="1" dirty="0">
                <a:solidFill>
                  <a:prstClr val="black"/>
                </a:solidFill>
              </a:rPr>
              <a:t> in </a:t>
            </a:r>
            <a:r>
              <a:rPr lang="es-ES" sz="3200" b="1" dirty="0" err="1">
                <a:solidFill>
                  <a:prstClr val="black"/>
                </a:solidFill>
              </a:rPr>
              <a:t>the</a:t>
            </a:r>
            <a:r>
              <a:rPr lang="es-ES" sz="3200" b="1" dirty="0">
                <a:solidFill>
                  <a:prstClr val="black"/>
                </a:solidFill>
              </a:rPr>
              <a:t> </a:t>
            </a:r>
            <a:r>
              <a:rPr lang="es-ES" sz="3200" b="1" dirty="0" err="1">
                <a:solidFill>
                  <a:prstClr val="black"/>
                </a:solidFill>
              </a:rPr>
              <a:t>future</a:t>
            </a:r>
            <a:r>
              <a:rPr lang="es-ES" sz="3200" b="1" dirty="0">
                <a:solidFill>
                  <a:prstClr val="white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149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968" t="4418" r="10866" b="4531"/>
          <a:stretch/>
        </p:blipFill>
        <p:spPr>
          <a:xfrm>
            <a:off x="1406769" y="0"/>
            <a:ext cx="9947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549"/>
            <a:ext cx="12201666" cy="64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2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616" t="16767" r="17380" b="127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362163" y="3541690"/>
            <a:ext cx="450760" cy="3090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 smtClean="0">
                <a:solidFill>
                  <a:schemeClr val="tx1"/>
                </a:solidFill>
              </a:rPr>
              <a:t>2</a:t>
            </a:r>
            <a:endParaRPr lang="es-MX" sz="2400" b="1" dirty="0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362163" y="2724989"/>
            <a:ext cx="450760" cy="3090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ángulo 7"/>
          <p:cNvSpPr/>
          <p:nvPr/>
        </p:nvSpPr>
        <p:spPr>
          <a:xfrm rot="21438172">
            <a:off x="6355141" y="1945976"/>
            <a:ext cx="450760" cy="3090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362163" y="3133339"/>
            <a:ext cx="450760" cy="3090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362163" y="1516532"/>
            <a:ext cx="450760" cy="3090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 smtClean="0">
                <a:solidFill>
                  <a:schemeClr val="tx1"/>
                </a:solidFill>
              </a:rPr>
              <a:t>6</a:t>
            </a:r>
            <a:endParaRPr lang="es-MX" sz="2400" b="1" dirty="0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5307" y="5679583"/>
            <a:ext cx="721217" cy="49738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/>
          <p:cNvSpPr/>
          <p:nvPr/>
        </p:nvSpPr>
        <p:spPr>
          <a:xfrm>
            <a:off x="605307" y="6379166"/>
            <a:ext cx="721217" cy="49738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/>
          <p:cNvSpPr/>
          <p:nvPr/>
        </p:nvSpPr>
        <p:spPr>
          <a:xfrm>
            <a:off x="6915955" y="4595610"/>
            <a:ext cx="1030310" cy="49738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lipse 14"/>
          <p:cNvSpPr/>
          <p:nvPr/>
        </p:nvSpPr>
        <p:spPr>
          <a:xfrm>
            <a:off x="7134896" y="4979237"/>
            <a:ext cx="412124" cy="49738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Elipse 15"/>
          <p:cNvSpPr/>
          <p:nvPr/>
        </p:nvSpPr>
        <p:spPr>
          <a:xfrm>
            <a:off x="6400800" y="6045910"/>
            <a:ext cx="1030310" cy="49738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22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993" t="18604" r="12809" b="15895"/>
          <a:stretch/>
        </p:blipFill>
        <p:spPr>
          <a:xfrm>
            <a:off x="0" y="-1"/>
            <a:ext cx="12109774" cy="6858001"/>
          </a:xfrm>
          <a:prstGeom prst="rect">
            <a:avLst/>
          </a:prstGeom>
        </p:spPr>
      </p:pic>
      <p:pic>
        <p:nvPicPr>
          <p:cNvPr id="10242" name="Picture 2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71" y="1547814"/>
            <a:ext cx="2322860" cy="331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6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053" t="27825" r="21448" b="20688"/>
          <a:stretch/>
        </p:blipFill>
        <p:spPr>
          <a:xfrm>
            <a:off x="0" y="60992"/>
            <a:ext cx="12198856" cy="6797007"/>
          </a:xfrm>
          <a:prstGeom prst="rect">
            <a:avLst/>
          </a:prstGeom>
        </p:spPr>
      </p:pic>
      <p:pic>
        <p:nvPicPr>
          <p:cNvPr id="9218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338" y="4154904"/>
            <a:ext cx="4079661" cy="267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43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36478" y="-1"/>
            <a:ext cx="12328477" cy="3603009"/>
          </a:xfrm>
        </p:spPr>
        <p:txBody>
          <a:bodyPr>
            <a:noAutofit/>
          </a:bodyPr>
          <a:lstStyle/>
          <a:p>
            <a:pPr algn="ctr"/>
            <a:r>
              <a:rPr lang="es-MX" sz="8800" b="1" dirty="0" err="1" smtClean="0">
                <a:latin typeface="Arial Black" panose="020B0A04020102020204" pitchFamily="34" charset="0"/>
              </a:rPr>
              <a:t>What</a:t>
            </a:r>
            <a:r>
              <a:rPr lang="es-MX" sz="8800" b="1" dirty="0" smtClean="0">
                <a:latin typeface="Arial Black" panose="020B0A04020102020204" pitchFamily="34" charset="0"/>
              </a:rPr>
              <a:t> </a:t>
            </a:r>
            <a:r>
              <a:rPr lang="es-MX" sz="8800" b="1" dirty="0" err="1" smtClean="0">
                <a:latin typeface="Arial Black" panose="020B0A04020102020204" pitchFamily="34" charset="0"/>
              </a:rPr>
              <a:t>is</a:t>
            </a:r>
            <a:r>
              <a:rPr lang="es-MX" sz="8800" b="1" dirty="0" smtClean="0">
                <a:latin typeface="Arial Black" panose="020B0A04020102020204" pitchFamily="34" charset="0"/>
              </a:rPr>
              <a:t> a </a:t>
            </a:r>
            <a:r>
              <a:rPr lang="es-MX" sz="8800" b="1" dirty="0" err="1" smtClean="0">
                <a:latin typeface="Arial Black" panose="020B0A04020102020204" pitchFamily="34" charset="0"/>
              </a:rPr>
              <a:t>conditional</a:t>
            </a:r>
            <a:r>
              <a:rPr lang="es-MX" sz="8800" b="1" dirty="0" smtClean="0">
                <a:latin typeface="Arial Black" panose="020B0A04020102020204" pitchFamily="34" charset="0"/>
              </a:rPr>
              <a:t> </a:t>
            </a:r>
            <a:r>
              <a:rPr lang="es-MX" sz="8800" b="1" dirty="0" err="1" smtClean="0">
                <a:latin typeface="Arial Black" panose="020B0A04020102020204" pitchFamily="34" charset="0"/>
              </a:rPr>
              <a:t>sentence</a:t>
            </a:r>
            <a:r>
              <a:rPr lang="es-MX" sz="8800" b="1" dirty="0" smtClean="0">
                <a:latin typeface="Arial Black" panose="020B0A04020102020204" pitchFamily="34" charset="0"/>
              </a:rPr>
              <a:t>?</a:t>
            </a:r>
            <a:endParaRPr lang="es-MX" sz="8800" b="1" dirty="0">
              <a:latin typeface="Arial Black" panose="020B0A04020102020204" pitchFamily="34" charset="0"/>
            </a:endParaRPr>
          </a:p>
        </p:txBody>
      </p:sp>
      <p:pic>
        <p:nvPicPr>
          <p:cNvPr id="1026" name="Picture 2" descr="Thinking Man Png - Person Thinking Png , Free Transparent Clipart -  ClipartK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83" y="3299170"/>
            <a:ext cx="2993408" cy="355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90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60609" y="117476"/>
            <a:ext cx="1111446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spAutoFit/>
          </a:bodyPr>
          <a:lstStyle/>
          <a:p>
            <a:pPr algn="ctr"/>
            <a:r>
              <a:rPr lang="es-ES" sz="9600" dirty="0" err="1" smtClean="0">
                <a:ln w="0"/>
                <a:gradFill flip="none" rotWithShape="1">
                  <a:gsLst>
                    <a:gs pos="0">
                      <a:srgbClr val="00B050">
                        <a:shade val="30000"/>
                        <a:satMod val="115000"/>
                      </a:srgbClr>
                    </a:gs>
                    <a:gs pos="50000">
                      <a:srgbClr val="00B050">
                        <a:shade val="67500"/>
                        <a:satMod val="115000"/>
                      </a:srgbClr>
                    </a:gs>
                    <a:gs pos="100000">
                      <a:srgbClr val="00B050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ckwell Extra Bold" panose="02060903040505020403" pitchFamily="18" charset="0"/>
              </a:rPr>
              <a:t>Conditional</a:t>
            </a:r>
            <a:r>
              <a:rPr lang="es-ES" sz="9600" dirty="0" err="1">
                <a:ln w="0"/>
                <a:gradFill flip="none" rotWithShape="1">
                  <a:gsLst>
                    <a:gs pos="0">
                      <a:srgbClr val="00B050">
                        <a:shade val="30000"/>
                        <a:satMod val="115000"/>
                      </a:srgbClr>
                    </a:gs>
                    <a:gs pos="50000">
                      <a:srgbClr val="00B050">
                        <a:shade val="67500"/>
                        <a:satMod val="115000"/>
                      </a:srgbClr>
                    </a:gs>
                    <a:gs pos="100000">
                      <a:srgbClr val="00B050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ckwell Extra Bold" panose="02060903040505020403" pitchFamily="18" charset="0"/>
              </a:rPr>
              <a:t>s</a:t>
            </a:r>
            <a:endParaRPr lang="es-ES" sz="9600" dirty="0">
              <a:ln w="0"/>
              <a:gradFill flip="none" rotWithShape="1">
                <a:gsLst>
                  <a:gs pos="0">
                    <a:srgbClr val="00B050">
                      <a:shade val="30000"/>
                      <a:satMod val="115000"/>
                    </a:srgbClr>
                  </a:gs>
                  <a:gs pos="50000">
                    <a:srgbClr val="00B050">
                      <a:shade val="67500"/>
                      <a:satMod val="115000"/>
                    </a:srgbClr>
                  </a:gs>
                  <a:gs pos="100000">
                    <a:srgbClr val="00B05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Rockwell Extra Bold" panose="02060903040505020403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6516709" y="1687136"/>
            <a:ext cx="5537915" cy="5170864"/>
          </a:xfrm>
          <a:prstGeom prst="rect">
            <a:avLst/>
          </a:prstGeom>
          <a:solidFill>
            <a:srgbClr val="CCFF99"/>
          </a:solidFill>
          <a:ln w="5715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Conditionals describe the result of a certain condition.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Conditional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tenses are used to figure out about what could happen, what might have happened and what you wish should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happen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order of the clauses does not change the meaning.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69713"/>
            <a:ext cx="3366215" cy="44882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9295"/>
            <a:ext cx="6429589" cy="475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9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14" r="1049" b="6479"/>
          <a:stretch/>
        </p:blipFill>
        <p:spPr>
          <a:xfrm>
            <a:off x="1468192" y="90152"/>
            <a:ext cx="8886422" cy="676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146" name="Picture 2" descr="Resultado de imagen para condition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131" y="0"/>
            <a:ext cx="80364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74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241" t="12019" r="6675" b="12676"/>
          <a:stretch/>
        </p:blipFill>
        <p:spPr>
          <a:xfrm>
            <a:off x="90152" y="90152"/>
            <a:ext cx="11951594" cy="665837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764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491805" y="477669"/>
            <a:ext cx="3316406" cy="337099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 smtClean="0"/>
              <a:t>ZERO</a:t>
            </a:r>
            <a:endParaRPr lang="es-MX" sz="7200" b="1" dirty="0"/>
          </a:p>
        </p:txBody>
      </p:sp>
      <p:sp>
        <p:nvSpPr>
          <p:cNvPr id="5" name="Elipse 4"/>
          <p:cNvSpPr/>
          <p:nvPr/>
        </p:nvSpPr>
        <p:spPr>
          <a:xfrm>
            <a:off x="4615217" y="0"/>
            <a:ext cx="3316406" cy="337099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7200" b="1" dirty="0" smtClean="0"/>
              <a:t>FIRST</a:t>
            </a:r>
            <a:endParaRPr lang="es-MX" sz="7200" b="1" dirty="0"/>
          </a:p>
        </p:txBody>
      </p:sp>
      <p:sp>
        <p:nvSpPr>
          <p:cNvPr id="6" name="Elipse 5"/>
          <p:cNvSpPr/>
          <p:nvPr/>
        </p:nvSpPr>
        <p:spPr>
          <a:xfrm>
            <a:off x="8409296" y="1093119"/>
            <a:ext cx="3316406" cy="337099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800" b="1" dirty="0" smtClean="0">
                <a:solidFill>
                  <a:schemeClr val="tx1"/>
                </a:solidFill>
              </a:rPr>
              <a:t>SECOND</a:t>
            </a:r>
            <a:endParaRPr lang="es-MX" sz="4800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Zero | NumbersAlive! |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057" y="4116229"/>
            <a:ext cx="1888272" cy="274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storieta del número uno ilustración del vector. Ilustración de número -  8057847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9" b="7481"/>
          <a:stretch/>
        </p:blipFill>
        <p:spPr bwMode="auto">
          <a:xfrm>
            <a:off x="4583371" y="3545813"/>
            <a:ext cx="3316406" cy="331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rtoon Number Two stock photos - VectorHQ.co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8" t="10208" r="6366" b="9977"/>
          <a:stretch/>
        </p:blipFill>
        <p:spPr bwMode="auto">
          <a:xfrm>
            <a:off x="9296402" y="4560015"/>
            <a:ext cx="2429300" cy="229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83" t="22160" r="1111" b="9860"/>
          <a:stretch/>
        </p:blipFill>
        <p:spPr>
          <a:xfrm>
            <a:off x="347728" y="0"/>
            <a:ext cx="11556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6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1770</TotalTime>
  <Words>461</Words>
  <Application>Microsoft Office PowerPoint</Application>
  <PresentationFormat>Panorámica</PresentationFormat>
  <Paragraphs>50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Rockwell Extra Bold</vt:lpstr>
      <vt:lpstr>Wingdings</vt:lpstr>
      <vt:lpstr>Office Theme</vt:lpstr>
      <vt:lpstr>Tema de Office</vt:lpstr>
      <vt:lpstr>Presentación de PowerPoint</vt:lpstr>
      <vt:lpstr>What is a conditional sentence?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FIRST CONDITIONAL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Windows 10</dc:creator>
  <cp:lastModifiedBy>Windows 10</cp:lastModifiedBy>
  <cp:revision>57</cp:revision>
  <dcterms:created xsi:type="dcterms:W3CDTF">2019-09-02T06:27:28Z</dcterms:created>
  <dcterms:modified xsi:type="dcterms:W3CDTF">2020-09-15T18:26:49Z</dcterms:modified>
</cp:coreProperties>
</file>